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378" r:id="rId2"/>
    <p:sldId id="258" r:id="rId3"/>
    <p:sldId id="385" r:id="rId4"/>
    <p:sldId id="409" r:id="rId5"/>
    <p:sldId id="383" r:id="rId6"/>
    <p:sldId id="384" r:id="rId7"/>
    <p:sldId id="398" r:id="rId8"/>
    <p:sldId id="330" r:id="rId9"/>
    <p:sldId id="331" r:id="rId10"/>
    <p:sldId id="375" r:id="rId11"/>
    <p:sldId id="388" r:id="rId12"/>
    <p:sldId id="386" r:id="rId13"/>
    <p:sldId id="387" r:id="rId14"/>
    <p:sldId id="377" r:id="rId15"/>
    <p:sldId id="333" r:id="rId16"/>
    <p:sldId id="376" r:id="rId17"/>
    <p:sldId id="396" r:id="rId18"/>
    <p:sldId id="390" r:id="rId19"/>
    <p:sldId id="403" r:id="rId20"/>
    <p:sldId id="408" r:id="rId21"/>
    <p:sldId id="410" r:id="rId22"/>
    <p:sldId id="407" r:id="rId23"/>
    <p:sldId id="406" r:id="rId24"/>
    <p:sldId id="312" r:id="rId25"/>
    <p:sldId id="354" r:id="rId26"/>
    <p:sldId id="353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89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9/23/2017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9/23/2017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9/23/2017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9/23/2017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9/23/2017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9/23/2017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q--E8zfGyo" TargetMode="External"/><Relationship Id="rId2" Type="http://schemas.openxmlformats.org/officeDocument/2006/relationships/hyperlink" Target="mailto:Jane.stearns@nzbridge.co.nz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/>
              <a:t>BRIDGE-IT JANE’S FLYING SEMINARS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268760"/>
            <a:ext cx="7442449" cy="5295303"/>
          </a:xfr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5949280"/>
            <a:ext cx="1438095" cy="62355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99592" y="1412776"/>
            <a:ext cx="28803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/>
              <a:t>MEMBER EXPERIENCE</a:t>
            </a:r>
          </a:p>
        </p:txBody>
      </p:sp>
    </p:spTree>
    <p:extLst>
      <p:ext uri="{BB962C8B-B14F-4D97-AF65-F5344CB8AC3E}">
        <p14:creationId xmlns:p14="http://schemas.microsoft.com/office/powerpoint/2010/main" val="64377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4641379"/>
          </a:xfrm>
        </p:spPr>
        <p:txBody>
          <a:bodyPr>
            <a:normAutofit lnSpcReduction="10000"/>
          </a:bodyPr>
          <a:lstStyle/>
          <a:p>
            <a:r>
              <a:rPr lang="en-NZ" sz="2800" dirty="0"/>
              <a:t>BUDDIES – LYNCHPIN TO SUCCESSFUL RETENTION</a:t>
            </a:r>
          </a:p>
          <a:p>
            <a:r>
              <a:rPr lang="en-NZ" sz="2800" dirty="0"/>
              <a:t>Their job – keep their beginner coming to club</a:t>
            </a:r>
          </a:p>
          <a:p>
            <a:r>
              <a:rPr lang="en-NZ" sz="2800" dirty="0"/>
              <a:t>Before programme book goes out – book buddies</a:t>
            </a:r>
          </a:p>
          <a:p>
            <a:r>
              <a:rPr lang="en-NZ" sz="2800" dirty="0"/>
              <a:t>Bridge ability worst qualification </a:t>
            </a:r>
          </a:p>
          <a:p>
            <a:r>
              <a:rPr lang="en-NZ" sz="2800" dirty="0"/>
              <a:t>Patient, kind, understanding best </a:t>
            </a:r>
            <a:r>
              <a:rPr lang="en-NZ" sz="2800" dirty="0" smtClean="0"/>
              <a:t>qualification</a:t>
            </a:r>
            <a:endParaRPr lang="en-NZ" sz="2800" dirty="0"/>
          </a:p>
          <a:p>
            <a:r>
              <a:rPr lang="en-NZ" sz="2800" dirty="0"/>
              <a:t>Buddies are not there to teach</a:t>
            </a:r>
          </a:p>
          <a:p>
            <a:r>
              <a:rPr lang="en-NZ" sz="2800" dirty="0"/>
              <a:t>Buddies are there to ensure beginner comfort</a:t>
            </a:r>
          </a:p>
          <a:p>
            <a:r>
              <a:rPr lang="en-NZ" sz="2800" dirty="0"/>
              <a:t>Buddies contact beginner when poor result</a:t>
            </a:r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BUDDIES</a:t>
            </a:r>
          </a:p>
        </p:txBody>
      </p:sp>
    </p:spTree>
    <p:extLst>
      <p:ext uri="{BB962C8B-B14F-4D97-AF65-F5344CB8AC3E}">
        <p14:creationId xmlns:p14="http://schemas.microsoft.com/office/powerpoint/2010/main" val="4104491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4641379"/>
          </a:xfrm>
        </p:spPr>
        <p:txBody>
          <a:bodyPr>
            <a:normAutofit/>
          </a:bodyPr>
          <a:lstStyle/>
          <a:p>
            <a:r>
              <a:rPr lang="en-NZ" dirty="0"/>
              <a:t>Every beginner receives a programme book on graduation – print </a:t>
            </a:r>
            <a:r>
              <a:rPr lang="en-NZ" dirty="0" smtClean="0"/>
              <a:t>extras – </a:t>
            </a:r>
            <a:r>
              <a:rPr lang="en-NZ" smtClean="0"/>
              <a:t>first names</a:t>
            </a:r>
            <a:endParaRPr lang="en-NZ" dirty="0"/>
          </a:p>
          <a:p>
            <a:r>
              <a:rPr lang="en-NZ" dirty="0"/>
              <a:t>First time they play at club – start helping them to fill their programme diary – biggest aid to continuing</a:t>
            </a:r>
          </a:p>
          <a:p>
            <a:r>
              <a:rPr lang="en-NZ" dirty="0"/>
              <a:t>Buddy checking in regularly and before each new series to ensure partner found</a:t>
            </a:r>
          </a:p>
          <a:p>
            <a:r>
              <a:rPr lang="en-NZ" dirty="0"/>
              <a:t>Teacher/lesson administrator also double checks (in case buddies not doing their job) – get them booked in!!</a:t>
            </a:r>
          </a:p>
          <a:p>
            <a:r>
              <a:rPr lang="en-NZ" dirty="0"/>
              <a:t>Contact beginner and offer game in New Year</a:t>
            </a:r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BUDDIES</a:t>
            </a:r>
          </a:p>
        </p:txBody>
      </p:sp>
    </p:spTree>
    <p:extLst>
      <p:ext uri="{BB962C8B-B14F-4D97-AF65-F5344CB8AC3E}">
        <p14:creationId xmlns:p14="http://schemas.microsoft.com/office/powerpoint/2010/main" val="1257774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4641379"/>
          </a:xfrm>
        </p:spPr>
        <p:txBody>
          <a:bodyPr>
            <a:normAutofit/>
          </a:bodyPr>
          <a:lstStyle/>
          <a:p>
            <a:r>
              <a:rPr lang="en-NZ" dirty="0"/>
              <a:t>Clubs allow existing members to get away with being rude to new members</a:t>
            </a:r>
          </a:p>
          <a:p>
            <a:endParaRPr lang="en-NZ" dirty="0"/>
          </a:p>
          <a:p>
            <a:r>
              <a:rPr lang="en-NZ" dirty="0"/>
              <a:t>Playing too many boards (16 when first come in – 22 max in a field containing novices)</a:t>
            </a:r>
          </a:p>
          <a:p>
            <a:endParaRPr lang="en-NZ" dirty="0"/>
          </a:p>
          <a:p>
            <a:r>
              <a:rPr lang="en-NZ" dirty="0"/>
              <a:t>Playing too late (give new members time to fall in love with the game before asking them to play beyond 10pm)</a:t>
            </a:r>
          </a:p>
          <a:p>
            <a:endParaRPr lang="en-NZ" dirty="0"/>
          </a:p>
          <a:p>
            <a:r>
              <a:rPr lang="en-NZ" dirty="0"/>
              <a:t>Not following through after an absence - diarising</a:t>
            </a:r>
          </a:p>
          <a:p>
            <a:pPr marL="0" indent="0">
              <a:buNone/>
            </a:pP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COMMON BARRIERS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47534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4641379"/>
          </a:xfrm>
        </p:spPr>
        <p:txBody>
          <a:bodyPr>
            <a:normAutofit/>
          </a:bodyPr>
          <a:lstStyle/>
          <a:p>
            <a:r>
              <a:rPr lang="en-NZ" dirty="0"/>
              <a:t>Much harder for small clubs  (Huntly)</a:t>
            </a:r>
          </a:p>
          <a:p>
            <a:endParaRPr lang="en-NZ" dirty="0"/>
          </a:p>
          <a:p>
            <a:r>
              <a:rPr lang="en-NZ" dirty="0"/>
              <a:t>New session – their rules existing members have to comply</a:t>
            </a:r>
          </a:p>
          <a:p>
            <a:endParaRPr lang="en-NZ" dirty="0"/>
          </a:p>
          <a:p>
            <a:r>
              <a:rPr lang="en-NZ" dirty="0"/>
              <a:t>Practice session – replay hands from night they played at club</a:t>
            </a:r>
          </a:p>
          <a:p>
            <a:endParaRPr lang="en-NZ" dirty="0"/>
          </a:p>
          <a:p>
            <a:r>
              <a:rPr lang="en-NZ" dirty="0"/>
              <a:t>Small club – have to give over 3 months of each year to beginner type playing sessions to survive.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/>
              <a:t>SEPARATE SESSION</a:t>
            </a:r>
          </a:p>
        </p:txBody>
      </p:sp>
    </p:spTree>
    <p:extLst>
      <p:ext uri="{BB962C8B-B14F-4D97-AF65-F5344CB8AC3E}">
        <p14:creationId xmlns:p14="http://schemas.microsoft.com/office/powerpoint/2010/main" val="463401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71600" y="1844824"/>
            <a:ext cx="7408333" cy="4536504"/>
          </a:xfrm>
        </p:spPr>
        <p:txBody>
          <a:bodyPr>
            <a:normAutofit lnSpcReduction="10000"/>
          </a:bodyPr>
          <a:lstStyle/>
          <a:p>
            <a:r>
              <a:rPr lang="en-NZ" dirty="0"/>
              <a:t>Green pens – no fancy system/no penalty doubles</a:t>
            </a:r>
          </a:p>
          <a:p>
            <a:endParaRPr lang="en-NZ" dirty="0"/>
          </a:p>
          <a:p>
            <a:r>
              <a:rPr lang="en-NZ" dirty="0"/>
              <a:t>Improvers programme (1-3 years – </a:t>
            </a:r>
            <a:r>
              <a:rPr lang="en-NZ" dirty="0" err="1"/>
              <a:t>sep</a:t>
            </a:r>
            <a:r>
              <a:rPr lang="en-NZ" dirty="0"/>
              <a:t> night/before play)</a:t>
            </a:r>
          </a:p>
          <a:p>
            <a:endParaRPr lang="en-NZ" dirty="0"/>
          </a:p>
          <a:p>
            <a:r>
              <a:rPr lang="en-NZ" dirty="0"/>
              <a:t>Monthly newsletter to beginners (templates)</a:t>
            </a:r>
          </a:p>
          <a:p>
            <a:pPr marL="0" indent="0">
              <a:buNone/>
            </a:pPr>
            <a:endParaRPr lang="en-NZ" dirty="0"/>
          </a:p>
          <a:p>
            <a:r>
              <a:rPr lang="en-NZ" dirty="0"/>
              <a:t>Buddy liaison – chivvying up buddies not doing their job</a:t>
            </a:r>
          </a:p>
          <a:p>
            <a:pPr marL="0" indent="0">
              <a:buNone/>
            </a:pPr>
            <a:endParaRPr lang="en-NZ" dirty="0"/>
          </a:p>
          <a:p>
            <a:r>
              <a:rPr lang="en-NZ" dirty="0"/>
              <a:t>Mini Moos – novice events</a:t>
            </a:r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RETAINING BEGINNERS</a:t>
            </a:r>
          </a:p>
        </p:txBody>
      </p:sp>
    </p:spTree>
    <p:extLst>
      <p:ext uri="{BB962C8B-B14F-4D97-AF65-F5344CB8AC3E}">
        <p14:creationId xmlns:p14="http://schemas.microsoft.com/office/powerpoint/2010/main" val="978403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7584" y="1988840"/>
            <a:ext cx="7452817" cy="4137323"/>
          </a:xfrm>
        </p:spPr>
        <p:txBody>
          <a:bodyPr>
            <a:normAutofit/>
          </a:bodyPr>
          <a:lstStyle/>
          <a:p>
            <a:r>
              <a:rPr lang="en-NZ" dirty="0"/>
              <a:t>Include them in process – update in club announcements at playing session and emails</a:t>
            </a:r>
          </a:p>
          <a:p>
            <a:r>
              <a:rPr lang="en-NZ" dirty="0"/>
              <a:t>Warn existing members:  Expect noise!!</a:t>
            </a:r>
          </a:p>
          <a:p>
            <a:r>
              <a:rPr lang="en-NZ" dirty="0"/>
              <a:t>Give no advice unless asked for by a beginner</a:t>
            </a:r>
          </a:p>
          <a:p>
            <a:r>
              <a:rPr lang="en-NZ" dirty="0" err="1"/>
              <a:t>Cribsheets</a:t>
            </a:r>
            <a:r>
              <a:rPr lang="en-NZ" dirty="0"/>
              <a:t> in use until first championship event in new year.</a:t>
            </a:r>
          </a:p>
          <a:p>
            <a:r>
              <a:rPr lang="en-NZ" dirty="0"/>
              <a:t>Phone a friend</a:t>
            </a:r>
          </a:p>
          <a:p>
            <a:r>
              <a:rPr lang="en-NZ" dirty="0"/>
              <a:t>Safety phrase – TMI – Buddies and Members</a:t>
            </a:r>
          </a:p>
          <a:p>
            <a:endParaRPr lang="en-NZ" dirty="0"/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/>
              <a:t>EXISTING CLUB </a:t>
            </a:r>
            <a:r>
              <a:rPr lang="en-NZ" dirty="0" smtClean="0"/>
              <a:t>MEMBERS</a:t>
            </a:r>
            <a:br>
              <a:rPr lang="en-NZ" dirty="0" smtClean="0"/>
            </a:br>
            <a:r>
              <a:rPr lang="en-NZ" dirty="0" smtClean="0"/>
              <a:t>SETTING EXPECTATIONS!!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164795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5577" y="1484784"/>
            <a:ext cx="7524824" cy="4641379"/>
          </a:xfrm>
        </p:spPr>
        <p:txBody>
          <a:bodyPr/>
          <a:lstStyle/>
          <a:p>
            <a:endParaRPr lang="en-NZ" dirty="0" smtClean="0"/>
          </a:p>
          <a:p>
            <a:r>
              <a:rPr lang="en-NZ" dirty="0" smtClean="0"/>
              <a:t>Handicaps </a:t>
            </a:r>
            <a:r>
              <a:rPr lang="en-NZ" dirty="0"/>
              <a:t>in place for first 3 months before adjustment.  (But show both so existing members not left out – consider prize for raw in this period)</a:t>
            </a:r>
          </a:p>
          <a:p>
            <a:r>
              <a:rPr lang="en-NZ" dirty="0"/>
              <a:t>Play will be slow 10 pm cut off point </a:t>
            </a:r>
          </a:p>
          <a:p>
            <a:r>
              <a:rPr lang="en-NZ" dirty="0"/>
              <a:t>NO RUSH AND SHUSH!!!</a:t>
            </a:r>
          </a:p>
          <a:p>
            <a:r>
              <a:rPr lang="en-NZ" dirty="0"/>
              <a:t>Don’t call director – let them pick up cards/allow a revoke (world will not end!!)</a:t>
            </a:r>
          </a:p>
          <a:p>
            <a:r>
              <a:rPr lang="en-NZ" dirty="0"/>
              <a:t>Read Riot Act to members with OTS – stay away</a:t>
            </a:r>
          </a:p>
          <a:p>
            <a:r>
              <a:rPr lang="en-NZ" dirty="0" smtClean="0"/>
              <a:t>Poems</a:t>
            </a:r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EXISTING CLUB MEMBERS</a:t>
            </a:r>
          </a:p>
        </p:txBody>
      </p:sp>
    </p:spTree>
    <p:extLst>
      <p:ext uri="{BB962C8B-B14F-4D97-AF65-F5344CB8AC3E}">
        <p14:creationId xmlns:p14="http://schemas.microsoft.com/office/powerpoint/2010/main" val="255749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591056"/>
            <a:ext cx="7408333" cy="4535107"/>
          </a:xfrm>
        </p:spPr>
        <p:txBody>
          <a:bodyPr/>
          <a:lstStyle/>
          <a:p>
            <a:endParaRPr lang="en-NZ" dirty="0"/>
          </a:p>
          <a:p>
            <a:r>
              <a:rPr lang="en-NZ" dirty="0"/>
              <a:t>Members are your most valuable asset</a:t>
            </a:r>
          </a:p>
          <a:p>
            <a:endParaRPr lang="en-NZ" dirty="0"/>
          </a:p>
          <a:p>
            <a:r>
              <a:rPr lang="en-NZ" dirty="0"/>
              <a:t>What do you give your members?</a:t>
            </a:r>
          </a:p>
          <a:p>
            <a:endParaRPr lang="en-NZ" dirty="0"/>
          </a:p>
          <a:p>
            <a:r>
              <a:rPr lang="en-NZ" dirty="0"/>
              <a:t>What is their membership experience?</a:t>
            </a:r>
          </a:p>
          <a:p>
            <a:endParaRPr lang="en-NZ" dirty="0"/>
          </a:p>
          <a:p>
            <a:r>
              <a:rPr lang="en-NZ" dirty="0"/>
              <a:t>How much money do you have in the bank?</a:t>
            </a:r>
          </a:p>
          <a:p>
            <a:endParaRPr lang="en-NZ" dirty="0"/>
          </a:p>
          <a:p>
            <a:r>
              <a:rPr lang="en-NZ" dirty="0"/>
              <a:t>GNH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MEMBER EXPERIENCE</a:t>
            </a:r>
          </a:p>
        </p:txBody>
      </p:sp>
    </p:spTree>
    <p:extLst>
      <p:ext uri="{BB962C8B-B14F-4D97-AF65-F5344CB8AC3E}">
        <p14:creationId xmlns:p14="http://schemas.microsoft.com/office/powerpoint/2010/main" val="2790468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/>
          <a:lstStyle/>
          <a:p>
            <a:r>
              <a:rPr lang="en-NZ" dirty="0"/>
              <a:t>Members are most valuable asset at any club – VALUE THEM!!!</a:t>
            </a:r>
          </a:p>
          <a:p>
            <a:r>
              <a:rPr lang="en-NZ" dirty="0"/>
              <a:t>Blind date</a:t>
            </a:r>
          </a:p>
          <a:p>
            <a:r>
              <a:rPr lang="en-NZ" dirty="0"/>
              <a:t>Create best impression</a:t>
            </a:r>
          </a:p>
          <a:p>
            <a:r>
              <a:rPr lang="en-NZ" dirty="0"/>
              <a:t>Working bee/Decorations</a:t>
            </a:r>
          </a:p>
          <a:p>
            <a:r>
              <a:rPr lang="en-NZ" dirty="0"/>
              <a:t>Heat</a:t>
            </a:r>
          </a:p>
          <a:p>
            <a:r>
              <a:rPr lang="en-NZ" dirty="0"/>
              <a:t>Lighting</a:t>
            </a:r>
          </a:p>
          <a:p>
            <a:r>
              <a:rPr lang="en-NZ" dirty="0"/>
              <a:t>Refreshments</a:t>
            </a:r>
          </a:p>
          <a:p>
            <a:r>
              <a:rPr lang="en-NZ" dirty="0"/>
              <a:t>Websites</a:t>
            </a:r>
          </a:p>
          <a:p>
            <a:endParaRPr lang="en-NZ" dirty="0"/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WOW FACTORS</a:t>
            </a:r>
          </a:p>
        </p:txBody>
      </p:sp>
    </p:spTree>
    <p:extLst>
      <p:ext uri="{BB962C8B-B14F-4D97-AF65-F5344CB8AC3E}">
        <p14:creationId xmlns:p14="http://schemas.microsoft.com/office/powerpoint/2010/main" val="3858044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/>
          <a:lstStyle/>
          <a:p>
            <a:r>
              <a:rPr lang="en-NZ" dirty="0"/>
              <a:t>Savings – what are you saving for?</a:t>
            </a:r>
          </a:p>
          <a:p>
            <a:r>
              <a:rPr lang="en-NZ" dirty="0"/>
              <a:t>No savings – grants</a:t>
            </a:r>
          </a:p>
          <a:p>
            <a:pPr marL="0" indent="0">
              <a:buNone/>
            </a:pPr>
            <a:endParaRPr lang="en-NZ" dirty="0"/>
          </a:p>
          <a:p>
            <a:r>
              <a:rPr lang="en-NZ" dirty="0"/>
              <a:t>Competition for leisure time </a:t>
            </a:r>
          </a:p>
          <a:p>
            <a:r>
              <a:rPr lang="en-NZ" dirty="0"/>
              <a:t>Carpet – curtains – wobbly tables – assorted chairs</a:t>
            </a:r>
          </a:p>
          <a:p>
            <a:r>
              <a:rPr lang="en-NZ" dirty="0"/>
              <a:t>Cup of tea and a biscuit</a:t>
            </a:r>
          </a:p>
          <a:p>
            <a:endParaRPr lang="en-NZ" dirty="0"/>
          </a:p>
          <a:p>
            <a:r>
              <a:rPr lang="en-NZ" dirty="0"/>
              <a:t>Look modern, vibrant and alive!!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MONEY</a:t>
            </a:r>
          </a:p>
        </p:txBody>
      </p:sp>
    </p:spTree>
    <p:extLst>
      <p:ext uri="{BB962C8B-B14F-4D97-AF65-F5344CB8AC3E}">
        <p14:creationId xmlns:p14="http://schemas.microsoft.com/office/powerpoint/2010/main" val="2008122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988020"/>
          </a:xfrm>
        </p:spPr>
        <p:txBody>
          <a:bodyPr>
            <a:normAutofit fontScale="90000"/>
          </a:bodyPr>
          <a:lstStyle/>
          <a:p>
            <a:r>
              <a:rPr lang="en-NZ" dirty="0"/>
              <a:t>GIVE MEMBERS A GOOD EXPERIENCE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1772816"/>
            <a:ext cx="6400800" cy="3672408"/>
          </a:xfrm>
        </p:spPr>
        <p:txBody>
          <a:bodyPr>
            <a:normAutofit/>
          </a:bodyPr>
          <a:lstStyle/>
          <a:p>
            <a:endParaRPr lang="en-NZ" sz="3200" dirty="0"/>
          </a:p>
          <a:p>
            <a:endParaRPr lang="en-NZ" sz="3200" dirty="0"/>
          </a:p>
          <a:p>
            <a:r>
              <a:rPr lang="en-NZ" sz="3200" dirty="0"/>
              <a:t>YOU GROW!!!</a:t>
            </a:r>
          </a:p>
        </p:txBody>
      </p:sp>
    </p:spTree>
    <p:extLst>
      <p:ext uri="{BB962C8B-B14F-4D97-AF65-F5344CB8AC3E}">
        <p14:creationId xmlns:p14="http://schemas.microsoft.com/office/powerpoint/2010/main" val="101606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ADAC350B-2298-438D-B9C4-82766A7771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412776"/>
            <a:ext cx="4636269" cy="2765129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COFFEE CARDS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4CC980E9-B5FD-4711-8702-1EE78A92EC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782359"/>
            <a:ext cx="3919984" cy="2939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1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Celebrate age – over 80s – cake</a:t>
            </a:r>
          </a:p>
          <a:p>
            <a:endParaRPr lang="en-NZ" dirty="0"/>
          </a:p>
          <a:p>
            <a:r>
              <a:rPr lang="en-NZ" dirty="0" smtClean="0"/>
              <a:t>Fish and chip suppers</a:t>
            </a:r>
          </a:p>
          <a:p>
            <a:endParaRPr lang="en-NZ" dirty="0"/>
          </a:p>
          <a:p>
            <a:r>
              <a:rPr lang="en-NZ" dirty="0" smtClean="0"/>
              <a:t>Quiz evenings - fundraisers</a:t>
            </a:r>
          </a:p>
          <a:p>
            <a:endParaRPr lang="en-NZ" dirty="0"/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CELEBRATE – HAVE FUN!!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03080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/>
          <a:lstStyle/>
          <a:p>
            <a:r>
              <a:rPr lang="en-NZ" dirty="0"/>
              <a:t>Almoner</a:t>
            </a:r>
          </a:p>
          <a:p>
            <a:r>
              <a:rPr lang="en-NZ" dirty="0"/>
              <a:t>Send an email of congratulations when win a series</a:t>
            </a:r>
          </a:p>
          <a:p>
            <a:r>
              <a:rPr lang="en-NZ" dirty="0"/>
              <a:t>Take photos to put on website</a:t>
            </a:r>
          </a:p>
          <a:p>
            <a:r>
              <a:rPr lang="en-NZ" dirty="0"/>
              <a:t>Know who has come top for the first time ever</a:t>
            </a:r>
          </a:p>
          <a:p>
            <a:r>
              <a:rPr lang="en-NZ" dirty="0"/>
              <a:t>See new players trying a senior session – encourage them – send email if they go badly</a:t>
            </a:r>
          </a:p>
          <a:p>
            <a:r>
              <a:rPr lang="en-NZ" b="1" dirty="0"/>
              <a:t>Start of each new series </a:t>
            </a:r>
            <a:r>
              <a:rPr lang="en-NZ" dirty="0"/>
              <a:t>– </a:t>
            </a:r>
            <a:r>
              <a:rPr lang="en-NZ" dirty="0" smtClean="0"/>
              <a:t>partnership steward – online entries - send </a:t>
            </a:r>
            <a:r>
              <a:rPr lang="en-NZ" dirty="0"/>
              <a:t>an email/text inviting them along</a:t>
            </a:r>
          </a:p>
          <a:p>
            <a:r>
              <a:rPr lang="en-NZ" dirty="0"/>
              <a:t>Last round – round of applause – appreciate director</a:t>
            </a:r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CARE FOR YOUR MEMBERS</a:t>
            </a:r>
          </a:p>
        </p:txBody>
      </p:sp>
    </p:spTree>
    <p:extLst>
      <p:ext uri="{BB962C8B-B14F-4D97-AF65-F5344CB8AC3E}">
        <p14:creationId xmlns:p14="http://schemas.microsoft.com/office/powerpoint/2010/main" val="4199169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 dirty="0"/>
          </a:p>
          <a:p>
            <a:r>
              <a:rPr lang="en-NZ" dirty="0"/>
              <a:t>Nesting Pairs</a:t>
            </a:r>
          </a:p>
          <a:p>
            <a:r>
              <a:rPr lang="en-NZ" dirty="0"/>
              <a:t>Starting in March 2018</a:t>
            </a:r>
          </a:p>
          <a:p>
            <a:r>
              <a:rPr lang="en-NZ" dirty="0"/>
              <a:t>6 monthly seminars and practice sessions</a:t>
            </a:r>
          </a:p>
          <a:p>
            <a:r>
              <a:rPr lang="en-NZ" dirty="0"/>
              <a:t>YouTube seminars</a:t>
            </a:r>
          </a:p>
          <a:p>
            <a:r>
              <a:rPr lang="en-NZ" dirty="0"/>
              <a:t>Skype in Bridge-It Jane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BRIDGE-IT JANE PROJECTS</a:t>
            </a:r>
          </a:p>
        </p:txBody>
      </p:sp>
    </p:spTree>
    <p:extLst>
      <p:ext uri="{BB962C8B-B14F-4D97-AF65-F5344CB8AC3E}">
        <p14:creationId xmlns:p14="http://schemas.microsoft.com/office/powerpoint/2010/main" val="3622735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THAT’S ALL THERE IS TO IT!!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4641379"/>
          </a:xfrm>
        </p:spPr>
        <p:txBody>
          <a:bodyPr>
            <a:normAutofit/>
          </a:bodyPr>
          <a:lstStyle/>
          <a:p>
            <a:r>
              <a:rPr lang="en-NZ" dirty="0"/>
              <a:t>Any Questions?</a:t>
            </a:r>
          </a:p>
          <a:p>
            <a:pPr marL="0" indent="0">
              <a:buNone/>
            </a:pPr>
            <a:endParaRPr lang="en-NZ" dirty="0"/>
          </a:p>
          <a:p>
            <a:r>
              <a:rPr lang="en-NZ" dirty="0"/>
              <a:t>My email address is:</a:t>
            </a:r>
          </a:p>
          <a:p>
            <a:r>
              <a:rPr lang="en-NZ" dirty="0">
                <a:hlinkClick r:id="rId2"/>
              </a:rPr>
              <a:t>Jane.stearns@nzbridge.co.nz</a:t>
            </a:r>
            <a:endParaRPr lang="en-NZ" dirty="0"/>
          </a:p>
          <a:p>
            <a:endParaRPr lang="en-NZ" dirty="0"/>
          </a:p>
          <a:p>
            <a:r>
              <a:rPr lang="en-NZ" dirty="0"/>
              <a:t>Please contact me if you would like any help/ideas</a:t>
            </a:r>
          </a:p>
          <a:p>
            <a:endParaRPr lang="en-NZ" dirty="0"/>
          </a:p>
          <a:p>
            <a:r>
              <a:rPr lang="en-NZ" dirty="0"/>
              <a:t>Rejuvenation video </a:t>
            </a:r>
            <a:r>
              <a:rPr lang="en-NZ" dirty="0">
                <a:hlinkClick r:id="rId3"/>
              </a:rPr>
              <a:t>https://www.youtube.com/watch?v=Vq--E8zfGyo</a:t>
            </a:r>
            <a:endParaRPr lang="en-NZ" dirty="0"/>
          </a:p>
          <a:p>
            <a:r>
              <a:rPr lang="en-NZ" dirty="0"/>
              <a:t>NZB – Resources - Marketing</a:t>
            </a:r>
          </a:p>
        </p:txBody>
      </p:sp>
    </p:spTree>
    <p:extLst>
      <p:ext uri="{BB962C8B-B14F-4D97-AF65-F5344CB8AC3E}">
        <p14:creationId xmlns:p14="http://schemas.microsoft.com/office/powerpoint/2010/main" val="3371249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THANK YOU ….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4641379"/>
          </a:xfrm>
        </p:spPr>
        <p:txBody>
          <a:bodyPr>
            <a:normAutofit/>
          </a:bodyPr>
          <a:lstStyle/>
          <a:p>
            <a:endParaRPr lang="en-NZ" dirty="0" smtClean="0"/>
          </a:p>
          <a:p>
            <a:r>
              <a:rPr lang="en-NZ" dirty="0" smtClean="0"/>
              <a:t>WAIKATO BAYS REGIONAL COMMITTEE</a:t>
            </a:r>
          </a:p>
          <a:p>
            <a:endParaRPr lang="en-NZ" dirty="0"/>
          </a:p>
          <a:p>
            <a:r>
              <a:rPr lang="en-NZ" dirty="0" smtClean="0"/>
              <a:t>Good Luck to your Region and All your Clubs</a:t>
            </a:r>
          </a:p>
          <a:p>
            <a:endParaRPr lang="en-NZ" dirty="0"/>
          </a:p>
          <a:p>
            <a:r>
              <a:rPr lang="en-NZ" dirty="0" smtClean="0"/>
              <a:t>Happy Bridging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27405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THANK YOU – GOTTA FLY!!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268760"/>
            <a:ext cx="7442449" cy="5295303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5949280"/>
            <a:ext cx="1438095" cy="623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88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NZ" dirty="0"/>
          </a:p>
          <a:p>
            <a:pPr marL="0" indent="0" algn="ctr">
              <a:buNone/>
            </a:pPr>
            <a:endParaRPr lang="en-NZ" dirty="0"/>
          </a:p>
          <a:p>
            <a:pPr marL="0" indent="0" algn="ctr">
              <a:buNone/>
            </a:pPr>
            <a:r>
              <a:rPr lang="en-NZ" sz="3200" dirty="0"/>
              <a:t>YOUR CLUB WILL DECLINE AND CLOSE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>GIVE MEMBERS A POOR MEMBER EXPERIENCE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059119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Looking from the outside in</a:t>
            </a:r>
          </a:p>
          <a:p>
            <a:endParaRPr lang="en-NZ" dirty="0"/>
          </a:p>
          <a:p>
            <a:endParaRPr lang="en-NZ" dirty="0" smtClean="0"/>
          </a:p>
          <a:p>
            <a:r>
              <a:rPr lang="en-NZ" dirty="0" smtClean="0"/>
              <a:t>From embryos to our most senior of senior citizens</a:t>
            </a: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IDEAS NATIONWIDE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973481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dirty="0"/>
              <a:t>Clubs with a declining membership of 100 plus should not be complacent</a:t>
            </a:r>
          </a:p>
          <a:p>
            <a:endParaRPr lang="en-NZ" dirty="0"/>
          </a:p>
          <a:p>
            <a:r>
              <a:rPr lang="en-NZ" dirty="0"/>
              <a:t>Clubs with a declining membership of 40 – 100 members – hardest to change</a:t>
            </a:r>
          </a:p>
          <a:p>
            <a:endParaRPr lang="en-NZ" dirty="0"/>
          </a:p>
          <a:p>
            <a:r>
              <a:rPr lang="en-NZ" dirty="0"/>
              <a:t>Clubs with 9 to 40 –easiest to change and help</a:t>
            </a:r>
          </a:p>
          <a:p>
            <a:endParaRPr lang="en-NZ" dirty="0"/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DON’T LEAVE IT TOO LATE!!</a:t>
            </a:r>
          </a:p>
        </p:txBody>
      </p:sp>
    </p:spTree>
    <p:extLst>
      <p:ext uri="{BB962C8B-B14F-4D97-AF65-F5344CB8AC3E}">
        <p14:creationId xmlns:p14="http://schemas.microsoft.com/office/powerpoint/2010/main" val="2300896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NZ" dirty="0"/>
              <a:t>If your club is declining and you keep doing what you are doing it will continue to decline.</a:t>
            </a:r>
          </a:p>
          <a:p>
            <a:r>
              <a:rPr lang="en-NZ" dirty="0"/>
              <a:t>Look around your </a:t>
            </a:r>
            <a:r>
              <a:rPr lang="en-NZ" dirty="0" smtClean="0"/>
              <a:t>clubrooms next visit</a:t>
            </a:r>
            <a:endParaRPr lang="en-NZ" dirty="0"/>
          </a:p>
          <a:p>
            <a:endParaRPr lang="en-NZ" dirty="0"/>
          </a:p>
          <a:p>
            <a:r>
              <a:rPr lang="en-NZ" dirty="0"/>
              <a:t>If your club is declining and you want to survive, you need to change what you are doing.</a:t>
            </a:r>
          </a:p>
          <a:p>
            <a:endParaRPr lang="en-NZ" dirty="0"/>
          </a:p>
          <a:p>
            <a:r>
              <a:rPr lang="en-NZ" dirty="0"/>
              <a:t>Change can be hard for some.</a:t>
            </a:r>
          </a:p>
          <a:p>
            <a:r>
              <a:rPr lang="en-NZ" dirty="0"/>
              <a:t>Change is necessary to survive.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CHANGING MEMBER EXPERIENCE</a:t>
            </a:r>
          </a:p>
        </p:txBody>
      </p:sp>
    </p:spTree>
    <p:extLst>
      <p:ext uri="{BB962C8B-B14F-4D97-AF65-F5344CB8AC3E}">
        <p14:creationId xmlns:p14="http://schemas.microsoft.com/office/powerpoint/2010/main" val="474470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/>
          <a:lstStyle/>
          <a:p>
            <a:r>
              <a:rPr lang="en-NZ" dirty="0"/>
              <a:t>Typical cycle</a:t>
            </a:r>
          </a:p>
          <a:p>
            <a:endParaRPr lang="en-NZ" dirty="0"/>
          </a:p>
          <a:p>
            <a:endParaRPr lang="en-NZ" dirty="0"/>
          </a:p>
          <a:p>
            <a:pPr marL="0" indent="0">
              <a:buNone/>
            </a:pPr>
            <a:endParaRPr lang="en-NZ" dirty="0"/>
          </a:p>
          <a:p>
            <a:r>
              <a:rPr lang="en-NZ" dirty="0"/>
              <a:t>Bridge-It Jane’s cycle</a:t>
            </a:r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LESSONS</a:t>
            </a:r>
          </a:p>
        </p:txBody>
      </p:sp>
    </p:spTree>
    <p:extLst>
      <p:ext uri="{BB962C8B-B14F-4D97-AF65-F5344CB8AC3E}">
        <p14:creationId xmlns:p14="http://schemas.microsoft.com/office/powerpoint/2010/main" val="117122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/>
          <a:lstStyle/>
          <a:p>
            <a:endParaRPr lang="en-NZ" dirty="0"/>
          </a:p>
          <a:p>
            <a:r>
              <a:rPr lang="en-NZ" dirty="0"/>
              <a:t>PLAN AHEAD </a:t>
            </a:r>
          </a:p>
          <a:p>
            <a:endParaRPr lang="en-NZ" dirty="0"/>
          </a:p>
          <a:p>
            <a:r>
              <a:rPr lang="en-NZ" dirty="0"/>
              <a:t>CAREFULLY MANAGE 3 MONTHS POST LESSONS</a:t>
            </a:r>
          </a:p>
          <a:p>
            <a:endParaRPr lang="en-NZ" dirty="0"/>
          </a:p>
          <a:p>
            <a:r>
              <a:rPr lang="en-NZ" dirty="0"/>
              <a:t>Go for a WOW factor!</a:t>
            </a:r>
          </a:p>
          <a:p>
            <a:endParaRPr lang="en-NZ" dirty="0"/>
          </a:p>
          <a:p>
            <a:pPr marL="0" indent="0">
              <a:buNone/>
            </a:pPr>
            <a:endParaRPr lang="en-NZ" dirty="0"/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/>
              <a:t>RETENTION OF BEGINNERS</a:t>
            </a:r>
          </a:p>
        </p:txBody>
      </p:sp>
    </p:spTree>
    <p:extLst>
      <p:ext uri="{BB962C8B-B14F-4D97-AF65-F5344CB8AC3E}">
        <p14:creationId xmlns:p14="http://schemas.microsoft.com/office/powerpoint/2010/main" val="3164795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4641379"/>
          </a:xfrm>
        </p:spPr>
        <p:txBody>
          <a:bodyPr>
            <a:normAutofit/>
          </a:bodyPr>
          <a:lstStyle/>
          <a:p>
            <a:r>
              <a:rPr lang="en-NZ" dirty="0"/>
              <a:t>October – plan playing schedule</a:t>
            </a:r>
          </a:p>
          <a:p>
            <a:r>
              <a:rPr lang="en-NZ" dirty="0"/>
              <a:t>10 weeks lessons Term 2.  (local needs)</a:t>
            </a:r>
          </a:p>
          <a:p>
            <a:r>
              <a:rPr lang="en-NZ" dirty="0"/>
              <a:t>2 weeks bid and play in school holidays. </a:t>
            </a:r>
          </a:p>
          <a:p>
            <a:r>
              <a:rPr lang="en-NZ" dirty="0"/>
              <a:t>Final bid and play start of Term 3 - Invite Buddies </a:t>
            </a:r>
          </a:p>
          <a:p>
            <a:r>
              <a:rPr lang="en-NZ" dirty="0"/>
              <a:t>Graduation evening – social wine/cheese?</a:t>
            </a:r>
          </a:p>
          <a:p>
            <a:r>
              <a:rPr lang="en-NZ" dirty="0"/>
              <a:t>2-3 weeks welcome pairs series with buddy</a:t>
            </a:r>
          </a:p>
          <a:p>
            <a:r>
              <a:rPr lang="en-NZ" dirty="0"/>
              <a:t>(separate section if big enough club)</a:t>
            </a:r>
          </a:p>
          <a:p>
            <a:r>
              <a:rPr lang="en-NZ" dirty="0"/>
              <a:t>5/6 week individual series                   (ALL HANDICAP)</a:t>
            </a:r>
          </a:p>
          <a:p>
            <a:r>
              <a:rPr lang="en-NZ" dirty="0"/>
              <a:t>3 weeks teams including dress-up</a:t>
            </a:r>
          </a:p>
          <a:p>
            <a:r>
              <a:rPr lang="en-NZ" dirty="0"/>
              <a:t>Ensure first event in New Year is a 3 week individual</a:t>
            </a:r>
          </a:p>
          <a:p>
            <a:pPr marL="0" indent="0">
              <a:buNone/>
            </a:pP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/>
              <a:t>PLAN AHEAD!</a:t>
            </a:r>
          </a:p>
        </p:txBody>
      </p:sp>
    </p:spTree>
    <p:extLst>
      <p:ext uri="{BB962C8B-B14F-4D97-AF65-F5344CB8AC3E}">
        <p14:creationId xmlns:p14="http://schemas.microsoft.com/office/powerpoint/2010/main" val="3164795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2846</TotalTime>
  <Words>943</Words>
  <Application>Microsoft Office PowerPoint</Application>
  <PresentationFormat>On-screen Show (4:3)</PresentationFormat>
  <Paragraphs>179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Waveform</vt:lpstr>
      <vt:lpstr>BRIDGE-IT JANE’S FLYING SEMINARS</vt:lpstr>
      <vt:lpstr>GIVE MEMBERS A GOOD EXPERIENCE</vt:lpstr>
      <vt:lpstr>GIVE MEMBERS A POOR MEMBER EXPERIENCE</vt:lpstr>
      <vt:lpstr>IDEAS NATIONWIDE</vt:lpstr>
      <vt:lpstr>DON’T LEAVE IT TOO LATE!!</vt:lpstr>
      <vt:lpstr>CHANGING MEMBER EXPERIENCE</vt:lpstr>
      <vt:lpstr>LESSONS</vt:lpstr>
      <vt:lpstr>RETENTION OF BEGINNERS</vt:lpstr>
      <vt:lpstr>PLAN AHEAD!</vt:lpstr>
      <vt:lpstr>BUDDIES</vt:lpstr>
      <vt:lpstr>BUDDIES</vt:lpstr>
      <vt:lpstr>COMMON BARRIERS</vt:lpstr>
      <vt:lpstr>SEPARATE SESSION</vt:lpstr>
      <vt:lpstr>RETAINING BEGINNERS</vt:lpstr>
      <vt:lpstr>EXISTING CLUB MEMBERS SETTING EXPECTATIONS!!</vt:lpstr>
      <vt:lpstr>EXISTING CLUB MEMBERS</vt:lpstr>
      <vt:lpstr>MEMBER EXPERIENCE</vt:lpstr>
      <vt:lpstr>WOW FACTORS</vt:lpstr>
      <vt:lpstr>MONEY</vt:lpstr>
      <vt:lpstr>COFFEE CARDS</vt:lpstr>
      <vt:lpstr>CELEBRATE – HAVE FUN!!</vt:lpstr>
      <vt:lpstr>CARE FOR YOUR MEMBERS</vt:lpstr>
      <vt:lpstr>BRIDGE-IT JANE PROJECTS</vt:lpstr>
      <vt:lpstr>THAT’S ALL THERE IS TO IT!!</vt:lpstr>
      <vt:lpstr>THANK YOU ….</vt:lpstr>
      <vt:lpstr>THANK YOU – GOTTA FLY!!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CAMBRIDGE BRIDGE CLUB</dc:title>
  <dc:creator>Jane</dc:creator>
  <cp:lastModifiedBy>Jane</cp:lastModifiedBy>
  <cp:revision>217</cp:revision>
  <dcterms:created xsi:type="dcterms:W3CDTF">2012-04-22T01:36:29Z</dcterms:created>
  <dcterms:modified xsi:type="dcterms:W3CDTF">2017-09-23T02:32:25Z</dcterms:modified>
</cp:coreProperties>
</file>